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536" r:id="rId2"/>
    <p:sldId id="485" r:id="rId3"/>
    <p:sldId id="486" r:id="rId4"/>
    <p:sldId id="487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19" r:id="rId36"/>
    <p:sldId id="520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484" r:id="rId53"/>
    <p:sldId id="35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738" autoAdjust="0"/>
  </p:normalViewPr>
  <p:slideViewPr>
    <p:cSldViewPr>
      <p:cViewPr varScale="1">
        <p:scale>
          <a:sx n="61" d="100"/>
          <a:sy n="61" d="100"/>
        </p:scale>
        <p:origin x="180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78797-15EC-4D2D-BD2F-959A5A89F8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893A-904F-4CE0-B8C6-10F4E375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6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023D2-88C6-40B1-A2DD-5F38C7DEB849}" type="slidenum">
              <a:rPr lang="en-CA" smtClean="0">
                <a:solidFill>
                  <a:prstClr val="black"/>
                </a:solidFill>
              </a:rPr>
              <a:pPr/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50CC6F-0D54-4676-8C57-78BE11B16F1A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12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E03DC2-05BB-4595-AB8B-C3276AD4931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31C8A6-DC8A-4241-A451-68DCC11B76E8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A0C382C-2732-438D-87F2-6D7FEBAF3EB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78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78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7E4D250-560A-4A68-B5B8-A02F6A9818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88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D0EF382-BBE2-4132-9D09-A3AAE884D6F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98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98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24ACF23-DC18-4591-87A2-999DD660F1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ECB40FD-9D43-4BAC-B7D1-5398C56B14F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1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1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73809E-4C57-409E-A08A-24DB9264299B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75C92D6-3F0E-47DD-BA28-C333C09D5881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3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3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89CC6DF-CF1A-42F9-8900-624013C42244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C1AA995-AC2C-44C7-B8C4-98B49AA7D874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30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EE63F4-A232-444B-8A1D-6E8C082E9852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31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7A0A21-A7CB-4555-B189-EEE58B3C46D3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32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70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70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736927-5216-476F-BA10-FEB94005DEF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1D0C8D-0310-41FC-82E8-64152E2E48A1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90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890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2E178D-06E5-454D-8D9B-FEC7DA60DD5B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11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11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50E85D2-C3F4-4A0D-8C44-ECE37AC0FCB2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A5D056C-FBE8-42FD-9AF6-03E446FD299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3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31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5A1C3E-E24A-4EC9-B163-2486D5E92AB0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F6270A-3735-4499-A319-9F524AB8BC15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40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BCC5E6-27EF-49DF-9272-82A8875AD36D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346B54-0895-4688-8961-591184045BB5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41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1F1FA7-8EB6-40AF-8E94-FAC5C519B3B0}" type="slidenum">
              <a:rPr lang="en-CA" smtClean="0"/>
              <a:pPr eaLnBrk="1" hangingPunct="1"/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893A-904F-4CE0-B8C6-10F4E37512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1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7CD5CB-E8CC-4C1C-983F-EC14026229B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DD99A8C-C123-42E1-980F-109AE6768A9E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2D55DE-FA51-497F-97D2-45AAA63D2F7D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623225-84FC-44D0-BB2A-BED64F1BBA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1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1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2C72CD-6B14-4043-94BC-F262255FC3FF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6C4E27-D113-4F47-BD0F-38C7C6B233B3}" type="slidenum">
              <a:rPr lang="en-CA" smtClean="0"/>
              <a:pPr eaLnBrk="1" hangingPunct="1"/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7165-8590-4846-82F8-30086DDA2D93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F9B4-8BF1-4333-8BBF-8FA63399E724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0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6A6B-1A3C-4552-9ED5-2DEDFAF99967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831B-B1DA-4544-AB28-D7D3496B302F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1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FDDB-D8EF-4EA1-A2FF-D71FD94FBED2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DC3D-396C-42D6-AF7E-6F2C06847377}" type="datetime1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0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C1C3-F8F6-44F0-8079-F504D212B4C2}" type="datetime1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6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88CD8-BD26-4248-AD8E-4843BCB475F3}" type="datetime1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3EFC-B7C2-4FAF-9295-B9E50BC1BAA2}" type="datetime1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5A4F-B510-4521-A119-41E9DB2D8067}" type="datetime1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48B-4B11-4F9F-9BD3-C892B613E5C5}" type="datetime1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E4D3C-DF5E-4AE9-BC86-BA2A2D66D831}" type="datetime1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8" descr="background3.jpg                                                004F1A9EMacintosh HD                   C101ACC7: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7438"/>
            <a:ext cx="914400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4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nny.shi@senecacollege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dom-soft.com/products/screenhunter.htm" TargetMode="External"/><Relationship Id="rId2" Type="http://schemas.openxmlformats.org/officeDocument/2006/relationships/hyperlink" Target="http://www.techsmith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el" TargetMode="External"/><Relationship Id="rId2" Type="http://schemas.openxmlformats.org/officeDocument/2006/relationships/hyperlink" Target="http://en.wikipedia.org/wiki/Vector_graphics_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Ottaw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wikipedia.org/wiki/Raster_imag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Vector_graphic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ectorBitmapExample.sv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ansparency_(data_compression)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B0F0"/>
                </a:solidFill>
              </a:rPr>
              <a:t>BTH645 - </a:t>
            </a:r>
            <a:r>
              <a:rPr lang="en-US" dirty="0">
                <a:solidFill>
                  <a:srgbClr val="00B0F0"/>
                </a:solidFill>
              </a:rPr>
              <a:t>Multimedia Elements for User Interfaces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44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CA" altLang="en-US" dirty="0"/>
              <a:t>Shi, Yue (Sunny)</a:t>
            </a:r>
          </a:p>
          <a:p>
            <a:pPr>
              <a:lnSpc>
                <a:spcPct val="80000"/>
              </a:lnSpc>
            </a:pPr>
            <a:r>
              <a:rPr lang="en-CA" altLang="en-US" dirty="0"/>
              <a:t>Office: DB2095</a:t>
            </a:r>
          </a:p>
          <a:p>
            <a:pPr>
              <a:lnSpc>
                <a:spcPct val="80000"/>
              </a:lnSpc>
            </a:pPr>
            <a:r>
              <a:rPr lang="en-CA" altLang="en-US" dirty="0">
                <a:hlinkClick r:id="rId3"/>
              </a:rPr>
              <a:t>sunny.shi@senecacollege.ca</a:t>
            </a:r>
            <a:endParaRPr lang="en-CA" altLang="en-US" dirty="0"/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7620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 descr="title page patt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t="28990" r="12892" b="1683"/>
          <a:stretch>
            <a:fillRect/>
          </a:stretch>
        </p:blipFill>
        <p:spPr bwMode="auto">
          <a:xfrm>
            <a:off x="0" y="5145088"/>
            <a:ext cx="914400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9700" y="5410200"/>
            <a:ext cx="8394700" cy="56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5400" dirty="0">
                <a:solidFill>
                  <a:srgbClr val="FFFFFF"/>
                </a:solidFill>
              </a:rPr>
              <a:t>SENECA  </a:t>
            </a:r>
            <a:r>
              <a:rPr lang="en-US" sz="5400" dirty="0">
                <a:solidFill>
                  <a:schemeClr val="bg1"/>
                </a:solidFill>
              </a:rPr>
              <a:t>COLLEGE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323850" y="1441450"/>
            <a:ext cx="8229600" cy="4389438"/>
          </a:xfrm>
        </p:spPr>
        <p:txBody>
          <a:bodyPr>
            <a:normAutofit lnSpcReduction="10000"/>
          </a:bodyPr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Bitmap software 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Windows: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 Dedicated graphics programs such as </a:t>
            </a:r>
            <a:r>
              <a:rPr lang="en-US" sz="2200" u="sng"/>
              <a:t>Photoshop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Many multimedia authoring tools such as </a:t>
            </a:r>
            <a:r>
              <a:rPr lang="en-US" sz="2200" u="sng"/>
              <a:t>Director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Simple painting tools such as </a:t>
            </a:r>
            <a:r>
              <a:rPr lang="en-US" sz="2200" u="sng"/>
              <a:t>Microsoft Paint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Some office productivity software such as </a:t>
            </a:r>
            <a:r>
              <a:rPr lang="en-US" sz="2200" u="sng"/>
              <a:t>Word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Gimp, 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Unix/ Linux: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Gimp (GNU Image Manipulation Program)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Dia: GTK+ based diagram creation program for GNU/Linux, MacOS X, Unix, and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41626-A91D-4362-AF93-C0BCA035CE96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04119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68313" y="1557338"/>
            <a:ext cx="8229600" cy="4389437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/>
              <a:t>Capturing images on screen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Macintosh,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COMMAND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sz="1400" dirty="0">
                <a:solidFill>
                  <a:srgbClr val="FF0000"/>
                </a:solidFill>
              </a:rPr>
              <a:t>SHIFT</a:t>
            </a:r>
            <a:r>
              <a:rPr lang="en-US" dirty="0">
                <a:solidFill>
                  <a:srgbClr val="FF0000"/>
                </a:solidFill>
              </a:rPr>
              <a:t>-3, </a:t>
            </a:r>
            <a:r>
              <a:rPr lang="en-US" dirty="0"/>
              <a:t>capture the entire screen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Macintosh,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COMMAND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sz="1400" dirty="0">
                <a:solidFill>
                  <a:srgbClr val="FF0000"/>
                </a:solidFill>
              </a:rPr>
              <a:t>SHIFT</a:t>
            </a:r>
            <a:r>
              <a:rPr lang="en-US" dirty="0">
                <a:solidFill>
                  <a:srgbClr val="FF0000"/>
                </a:solidFill>
              </a:rPr>
              <a:t>-4, </a:t>
            </a:r>
            <a:r>
              <a:rPr lang="en-US" dirty="0"/>
              <a:t>capture portion of screen.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Windows</a:t>
            </a:r>
            <a:r>
              <a:rPr lang="en-US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PRINT SCREEN,</a:t>
            </a:r>
            <a:r>
              <a:rPr lang="en-US" dirty="0"/>
              <a:t> copy screen to the clipboard.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Windows</a:t>
            </a:r>
            <a:r>
              <a:rPr lang="en-US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snipping tool</a:t>
            </a:r>
            <a:r>
              <a:rPr lang="en-US" dirty="0"/>
              <a:t>, capture portion of screen. </a:t>
            </a:r>
            <a:endParaRPr lang="en-US" dirty="0" smtClean="0"/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Windows, </a:t>
            </a:r>
            <a:r>
              <a:rPr lang="en-US" dirty="0" err="1" smtClean="0"/>
              <a:t>window+shift+A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capture </a:t>
            </a:r>
            <a:r>
              <a:rPr lang="en-US" dirty="0"/>
              <a:t>portion of screen.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/>
              <a:t>Screen capture software: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snagIt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http://www.techsmith.com/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screenHunter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http://www.wisdom-soft.com/products/screenhunter.htm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Snipping tool, Windows Vista and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19E9E0-7134-48FF-BE07-71607C94FBA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82868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Image editing programs enable the user to: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Enhance and make composite images.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Alter and distort images.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Add and delete elements.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Morph (manipulate still  images to create animated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transformations).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55088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0" y="1268413"/>
            <a:ext cx="24844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By graphic artist:</a:t>
            </a:r>
          </a:p>
          <a:p>
            <a:pPr marL="0" indent="0" eaLnBrk="1" hangingPunct="1">
              <a:spcBef>
                <a:spcPts val="650"/>
              </a:spcBef>
              <a:spcAft>
                <a:spcPts val="800"/>
              </a:spcAft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  -- Frank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Zurbano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15888"/>
            <a:ext cx="633888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29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u="sng" dirty="0">
                <a:solidFill>
                  <a:srgbClr val="000000"/>
                </a:solidFill>
                <a:latin typeface="+mn-lt"/>
              </a:rPr>
              <a:t>scan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images from conventional sources and make necessary </a:t>
            </a:r>
            <a:r>
              <a:rPr lang="en-US" u="sng" dirty="0">
                <a:solidFill>
                  <a:srgbClr val="000000"/>
                </a:solidFill>
                <a:latin typeface="+mn-lt"/>
              </a:rPr>
              <a:t>alterations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+mn-lt"/>
              </a:rPr>
              <a:t>manipulations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66988"/>
            <a:ext cx="54864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1905000" y="5337175"/>
            <a:ext cx="662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</a:pPr>
            <a:r>
              <a:rPr lang="en-US" sz="1600" dirty="0">
                <a:latin typeface="Verdana" pitchFamily="32" charset="0"/>
                <a:ea typeface="MS Gothic" pitchFamily="49" charset="-128"/>
              </a:rPr>
              <a:t>Exposure from </a:t>
            </a:r>
            <a:r>
              <a:rPr lang="en-US" sz="1600" u="sng" dirty="0">
                <a:latin typeface="Verdana" pitchFamily="32" charset="0"/>
                <a:ea typeface="MS Gothic" pitchFamily="49" charset="-128"/>
              </a:rPr>
              <a:t>Alien Skin</a:t>
            </a:r>
            <a:r>
              <a:rPr lang="en-US" sz="1600" dirty="0">
                <a:latin typeface="Verdana" pitchFamily="32" charset="0"/>
                <a:ea typeface="MS Gothic" pitchFamily="49" charset="-128"/>
              </a:rPr>
              <a:t> allows users to manipulate bitmapped images. Here a digital color image has been processed to look like it came from a darkroom.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978189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vector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is a line that is described by the location of its two endpoints.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Vector drawing makes use of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Cartesian coordinates.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F0"/>
                </a:solidFill>
                <a:latin typeface="+mn-lt"/>
              </a:rPr>
              <a:t>Cartesian coordinates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numbers that describe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point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in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two- or three-dimensional space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as the intersection of the X, Y, and Z axes.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F0"/>
                </a:solidFill>
                <a:latin typeface="+mn-lt"/>
              </a:rPr>
              <a:t>Vector graphics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described as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mathematical formulas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"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draw line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of this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color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from this relative coordinate to that relative coordinate". 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2615968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Vector-drawn images are used in the following areas: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Computer-aided design (CAD) programs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Graphic artists designing for the print media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3-D animation programs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Applications requiring drawing of graphic shapes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Cartoons, symbols, buttons</a:t>
            </a:r>
            <a:r>
              <a:rPr lang="en-US" sz="2200">
                <a:solidFill>
                  <a:schemeClr val="tx1"/>
                </a:solidFill>
                <a:latin typeface="+mn-lt"/>
              </a:rPr>
              <a:t>, bitmapped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text, abstract images, etc.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088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263961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92238"/>
            <a:ext cx="4876800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2133600" y="5562600"/>
            <a:ext cx="480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latin typeface="Verdana" pitchFamily="32" charset="0"/>
                <a:ea typeface="MS Gothic" pitchFamily="49" charset="-128"/>
              </a:rPr>
              <a:t>Drawing software such as </a:t>
            </a:r>
            <a:r>
              <a:rPr lang="en-US" sz="1600" u="sng">
                <a:latin typeface="Verdana" pitchFamily="32" charset="0"/>
                <a:ea typeface="MS Gothic" pitchFamily="49" charset="-128"/>
              </a:rPr>
              <a:t>Adobe Illustrator </a:t>
            </a:r>
            <a:r>
              <a:rPr lang="en-US" sz="1600">
                <a:latin typeface="Verdana" pitchFamily="32" charset="0"/>
                <a:ea typeface="MS Gothic" pitchFamily="49" charset="-128"/>
              </a:rPr>
              <a:t>can save vector graphics in </a:t>
            </a:r>
            <a:r>
              <a:rPr lang="en-US" sz="1600" u="sng">
                <a:latin typeface="Verdana" pitchFamily="32" charset="0"/>
                <a:ea typeface="MS Gothic" pitchFamily="49" charset="-128"/>
              </a:rPr>
              <a:t>SVG format</a:t>
            </a:r>
            <a:r>
              <a:rPr lang="en-US" sz="1600">
                <a:latin typeface="Verdana" pitchFamily="32" charset="0"/>
                <a:ea typeface="MS Gothic" pitchFamily="49" charset="-128"/>
              </a:rPr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3249443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Vector-based drawing programs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AutoCAD</a:t>
            </a:r>
          </a:p>
          <a:p>
            <a:endParaRPr lang="en-US" dirty="0"/>
          </a:p>
          <a:p>
            <a:r>
              <a:rPr lang="en-US" dirty="0"/>
              <a:t>Adobe’s Illustrator or InDesign</a:t>
            </a:r>
          </a:p>
          <a:p>
            <a:endParaRPr lang="en-US" dirty="0"/>
          </a:p>
          <a:p>
            <a:r>
              <a:rPr lang="en-US" b="1" dirty="0"/>
              <a:t>CorelDraw</a:t>
            </a:r>
            <a:r>
              <a:rPr lang="en-US" dirty="0"/>
              <a:t> (styled </a:t>
            </a:r>
            <a:r>
              <a:rPr lang="en-US" b="1" dirty="0"/>
              <a:t>CorelDRAW</a:t>
            </a:r>
            <a:r>
              <a:rPr lang="en-US" dirty="0"/>
              <a:t>) is a </a:t>
            </a:r>
            <a:r>
              <a:rPr lang="en-US" dirty="0">
                <a:hlinkClick r:id="rId2" tooltip="Vector graphics editor"/>
              </a:rPr>
              <a:t>vector graphics editor</a:t>
            </a:r>
            <a:r>
              <a:rPr lang="en-US" dirty="0"/>
              <a:t> developed and marketed by </a:t>
            </a:r>
            <a:r>
              <a:rPr lang="en-US" dirty="0">
                <a:hlinkClick r:id="rId3" tooltip="Corel"/>
              </a:rPr>
              <a:t>Corel Corporation</a:t>
            </a:r>
            <a:r>
              <a:rPr lang="en-US" dirty="0"/>
              <a:t> of </a:t>
            </a:r>
            <a:r>
              <a:rPr lang="en-US" dirty="0">
                <a:hlinkClick r:id="rId4" tooltip="Ottawa"/>
              </a:rPr>
              <a:t>Ottawa</a:t>
            </a:r>
            <a:r>
              <a:rPr lang="en-US" dirty="0"/>
              <a:t>, Canada. - 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01090-B6E8-4A6D-8CCB-BDBAC907165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8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25450" y="1341438"/>
            <a:ext cx="8229600" cy="4389437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What is SVG?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stands for </a:t>
            </a:r>
            <a:r>
              <a:rPr lang="en-US" u="sng"/>
              <a:t>Scalable Vector Graphics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is used to define </a:t>
            </a:r>
            <a:r>
              <a:rPr lang="en-US" u="sng"/>
              <a:t>vector-based graphics for the Web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defines the </a:t>
            </a:r>
            <a:r>
              <a:rPr lang="en-US" u="sng"/>
              <a:t>graphics in XML format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graphics </a:t>
            </a:r>
            <a:r>
              <a:rPr lang="en-US" u="sng"/>
              <a:t>do NOT lose any quality</a:t>
            </a:r>
            <a:r>
              <a:rPr lang="en-US"/>
              <a:t> if they are </a:t>
            </a:r>
            <a:r>
              <a:rPr lang="en-US" u="sng"/>
              <a:t>zoomed</a:t>
            </a:r>
            <a:r>
              <a:rPr lang="en-US"/>
              <a:t> or </a:t>
            </a:r>
            <a:r>
              <a:rPr lang="en-US" u="sng"/>
              <a:t>resized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Every element and every attribute in SVG files can be </a:t>
            </a:r>
            <a:r>
              <a:rPr lang="en-US" u="sng"/>
              <a:t>animated</a:t>
            </a:r>
          </a:p>
          <a:p>
            <a:pPr lvl="1">
              <a:buFont typeface="Wingdings" pitchFamily="2" charset="2"/>
              <a:buChar char="Ø"/>
            </a:pPr>
            <a:r>
              <a:rPr lang="en-US" u="sng"/>
              <a:t>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51F66C-6509-4B76-A861-A72A2E2129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9750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40293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75" y="549275"/>
            <a:ext cx="6753225" cy="868363"/>
          </a:xfrm>
        </p:spPr>
        <p:txBody>
          <a:bodyPr/>
          <a:lstStyle/>
          <a:p>
            <a:pPr eaLnBrk="1" hangingPunct="1"/>
            <a:r>
              <a:rPr lang="en-CA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844675"/>
            <a:ext cx="7113587" cy="428148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Images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Two types of still images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 (Bitmap &amp; Vector)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Colors and palettes in multimedia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Image file types used in multimedia</a:t>
            </a:r>
          </a:p>
          <a:p>
            <a:pPr eaLnBrk="1" hangingPunct="1"/>
            <a:r>
              <a:rPr lang="en-US" dirty="0"/>
              <a:t>Next week</a:t>
            </a:r>
          </a:p>
          <a:p>
            <a:pPr lvl="1"/>
            <a:r>
              <a:rPr lang="en-US" dirty="0"/>
              <a:t>audio</a:t>
            </a:r>
          </a:p>
          <a:p>
            <a:pPr eaLnBrk="1" hangingPunct="1">
              <a:buFontTx/>
              <a:buNone/>
            </a:pPr>
            <a:endParaRPr lang="en-CA" dirty="0"/>
          </a:p>
        </p:txBody>
      </p:sp>
      <p:sp>
        <p:nvSpPr>
          <p:cNvPr id="6148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E5AD451C-5E1A-421D-B5AD-8805C166BFB0}" type="slidenum">
              <a:rPr lang="en-CA" sz="1200">
                <a:latin typeface="Arial Black" pitchFamily="34" charset="0"/>
              </a:rPr>
              <a:pPr algn="r" eaLnBrk="1" hangingPunct="1"/>
              <a:t>2</a:t>
            </a:fld>
            <a:endParaRPr lang="en-CA" sz="1200">
              <a:latin typeface="Arial Black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11D8C-D2FA-4C7A-A04D-ABF0284DCFC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7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D3C186-689C-4D40-947B-ADD8B36A760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603250" y="1196975"/>
            <a:ext cx="7678738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ym typeface="Wingdings" pitchFamily="2" charset="2"/>
              </a:rPr>
              <a:t>&lt;!-- svg.html --&gt;</a:t>
            </a:r>
            <a:endParaRPr lang="en-US" dirty="0"/>
          </a:p>
          <a:p>
            <a:pPr eaLnBrk="1" hangingPunct="1"/>
            <a:r>
              <a:rPr lang="en-US" dirty="0"/>
              <a:t>&lt;!DOCTYPE html&gt;</a:t>
            </a:r>
          </a:p>
          <a:p>
            <a:pPr eaLnBrk="1" hangingPunct="1"/>
            <a:r>
              <a:rPr lang="en-US" dirty="0"/>
              <a:t>&lt;html&gt;</a:t>
            </a:r>
          </a:p>
          <a:p>
            <a:pPr eaLnBrk="1" hangingPunct="1"/>
            <a:r>
              <a:rPr lang="en-US" dirty="0"/>
              <a:t>&lt;body&gt;</a:t>
            </a:r>
          </a:p>
          <a:p>
            <a:pPr eaLnBrk="1" hangingPunct="1"/>
            <a:r>
              <a:rPr lang="en-US" dirty="0"/>
              <a:t>&lt;h3&gt; Example of </a:t>
            </a:r>
            <a:r>
              <a:rPr lang="en-US" dirty="0" err="1"/>
              <a:t>svg</a:t>
            </a:r>
            <a:r>
              <a:rPr lang="en-US" dirty="0"/>
              <a:t>. &lt;/h3&gt;</a:t>
            </a:r>
          </a:p>
          <a:p>
            <a:pPr eaLnBrk="1" hangingPunct="1"/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width="400" height="180"&gt;</a:t>
            </a:r>
          </a:p>
          <a:p>
            <a:pPr eaLnBrk="1" hangingPunct="1"/>
            <a:r>
              <a:rPr lang="en-US" dirty="0"/>
              <a:t>  &lt;</a:t>
            </a:r>
            <a:r>
              <a:rPr lang="en-US" dirty="0" err="1"/>
              <a:t>rect</a:t>
            </a:r>
            <a:r>
              <a:rPr lang="en-US" dirty="0"/>
              <a:t> x="50" y="20" width="150" height="150" style="</a:t>
            </a:r>
            <a:r>
              <a:rPr lang="en-US" dirty="0" err="1"/>
              <a:t>fill:blue;stroke:pink</a:t>
            </a:r>
            <a:r>
              <a:rPr lang="en-US" dirty="0"/>
              <a:t>;</a:t>
            </a:r>
          </a:p>
          <a:p>
            <a:pPr eaLnBrk="1" hangingPunct="1"/>
            <a:r>
              <a:rPr lang="en-US" dirty="0"/>
              <a:t>           stroke-width:5;fill-opacity:0.3;stroke-opacity:0.9"/&gt;</a:t>
            </a:r>
          </a:p>
          <a:p>
            <a:pPr eaLnBrk="1" hangingPunct="1"/>
            <a:r>
              <a:rPr lang="en-US" dirty="0"/>
              <a:t>  Sorry, your browser does not support inline SVG.  </a:t>
            </a:r>
          </a:p>
          <a:p>
            <a:pPr eaLnBrk="1" hangingPunct="1"/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  <a:p>
            <a:pPr eaLnBrk="1" hangingPunct="1"/>
            <a:r>
              <a:rPr lang="en-US" dirty="0"/>
              <a:t> </a:t>
            </a:r>
          </a:p>
          <a:p>
            <a:pPr eaLnBrk="1" hangingPunct="1"/>
            <a:r>
              <a:rPr lang="en-US" dirty="0"/>
              <a:t>&lt;/body&gt;</a:t>
            </a:r>
          </a:p>
          <a:p>
            <a:pPr eaLnBrk="1" hangingPunct="1"/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8046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28625" y="1457325"/>
            <a:ext cx="8229600" cy="4389438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SVG Advantages: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created </a:t>
            </a:r>
            <a:r>
              <a:rPr lang="en-US"/>
              <a:t>and edited with </a:t>
            </a:r>
            <a:r>
              <a:rPr lang="en-US" b="1"/>
              <a:t>any text editor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searched</a:t>
            </a:r>
            <a:r>
              <a:rPr lang="en-US"/>
              <a:t>, </a:t>
            </a:r>
            <a:r>
              <a:rPr lang="en-US" u="sng"/>
              <a:t>indexed</a:t>
            </a:r>
            <a:r>
              <a:rPr lang="en-US"/>
              <a:t>, </a:t>
            </a:r>
            <a:r>
              <a:rPr lang="en-US" u="sng"/>
              <a:t>scripted</a:t>
            </a:r>
            <a:r>
              <a:rPr lang="en-US"/>
              <a:t>, and </a:t>
            </a:r>
            <a:r>
              <a:rPr lang="en-US" u="sng"/>
              <a:t>compressed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are </a:t>
            </a:r>
            <a:r>
              <a:rPr lang="en-US" u="sng"/>
              <a:t>scalable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printed</a:t>
            </a:r>
            <a:r>
              <a:rPr lang="en-US"/>
              <a:t> with high quality at any resolution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are </a:t>
            </a:r>
            <a:r>
              <a:rPr lang="en-US" u="sng"/>
              <a:t>zoomable </a:t>
            </a:r>
            <a:r>
              <a:rPr lang="en-US"/>
              <a:t>(and the image can be zoomed without degradation)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0E89E3-996D-4507-B454-4967B02622F6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4213" y="477838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70230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855663"/>
          </a:xfrm>
        </p:spPr>
        <p:txBody>
          <a:bodyPr/>
          <a:lstStyle/>
          <a:p>
            <a:pPr eaLnBrk="1" hangingPunct="1"/>
            <a:r>
              <a:rPr lang="en-US"/>
              <a:t> Some Terms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389438"/>
          </a:xfrm>
        </p:spPr>
        <p:txBody>
          <a:bodyPr/>
          <a:lstStyle/>
          <a:p>
            <a:pPr eaLnBrk="1" hangingPunct="1"/>
            <a:r>
              <a:rPr lang="en-US" sz="2000" u="sng">
                <a:solidFill>
                  <a:srgbClr val="0070C0"/>
                </a:solidFill>
              </a:rPr>
              <a:t>Raster graphics image,</a:t>
            </a:r>
            <a:r>
              <a:rPr lang="en-US" sz="2000"/>
              <a:t> or </a:t>
            </a:r>
            <a:r>
              <a:rPr lang="en-US" sz="2000" u="sng">
                <a:solidFill>
                  <a:srgbClr val="0070C0"/>
                </a:solidFill>
              </a:rPr>
              <a:t>bitmap,</a:t>
            </a:r>
            <a:r>
              <a:rPr lang="en-US" sz="2000"/>
              <a:t> a dot matrix data structure representing a generally rectangular grid of pixels, or points of color, viewable via a monitor, paper, or other display medium. Raster images are stored in image files with varying formats. (</a:t>
            </a:r>
            <a:r>
              <a:rPr lang="en-US" sz="2000">
                <a:hlinkClick r:id="rId2"/>
              </a:rPr>
              <a:t>http://en.wikipedia.org/wiki/Raster_image</a:t>
            </a:r>
            <a:r>
              <a:rPr lang="en-US" sz="200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01CDE-F0ED-499F-8C15-032A3A265B6B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13100"/>
            <a:ext cx="324008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07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855663"/>
          </a:xfrm>
        </p:spPr>
        <p:txBody>
          <a:bodyPr/>
          <a:lstStyle/>
          <a:p>
            <a:pPr eaLnBrk="1" hangingPunct="1"/>
            <a:r>
              <a:rPr lang="en-US"/>
              <a:t> Some Terms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389438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Vector graphics: </a:t>
            </a:r>
            <a:r>
              <a:rPr lang="en-US" sz="2000" dirty="0"/>
              <a:t>use geometrical primitives such as points, lines, curves, and shapes or polygon(s), which are all based on mathematical expressions, to represent images in computer graphics. </a:t>
            </a:r>
          </a:p>
          <a:p>
            <a:pPr eaLnBrk="1" hangingPunct="1"/>
            <a:r>
              <a:rPr lang="en-US" sz="2000" dirty="0"/>
              <a:t>Vector graphics are based on vectors (also called paths, or strokes) which lead through locations called control points.</a:t>
            </a:r>
          </a:p>
          <a:p>
            <a:pPr eaLnBrk="1" hangingPunct="1"/>
            <a:r>
              <a:rPr lang="en-US" sz="2000" dirty="0"/>
              <a:t>Each of these points has a definite position on the x and y axes of the work plan. Each point, as well, is a variety of database, including the location of the point in the work space and the direction of the vector (which is what defines the direction of the track). </a:t>
            </a:r>
          </a:p>
          <a:p>
            <a:pPr eaLnBrk="1" hangingPunct="1"/>
            <a:r>
              <a:rPr lang="en-US" sz="2000" dirty="0"/>
              <a:t>Each track can be assigned a color, a shape, a thickness and also a fill.</a:t>
            </a:r>
          </a:p>
          <a:p>
            <a:pPr eaLnBrk="1" hangingPunct="1"/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http://en.wikipedia.org/wiki/Vector_graphics</a:t>
            </a:r>
            <a:r>
              <a:rPr lang="en-US" sz="2000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5D034C-EC47-4977-B849-C290A7FAC25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3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86CD3F-2987-4EA7-AADF-D190697CCAF9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  <p:pic>
        <p:nvPicPr>
          <p:cNvPr id="28675" name="Picture 2" descr="File:VectorBitmapExamp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404813"/>
            <a:ext cx="41719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1187450" y="6237288"/>
            <a:ext cx="736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Image from: </a:t>
            </a:r>
            <a:r>
              <a:rPr lang="en-US">
                <a:hlinkClick r:id="rId3"/>
              </a:rPr>
              <a:t>http://en.wikipedia.org/wiki/File:VectorBitmapExample.svg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2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Some Terms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>
                <a:solidFill>
                  <a:srgbClr val="0070C0"/>
                </a:solidFill>
              </a:rPr>
              <a:t>Rasterisation</a:t>
            </a:r>
            <a:r>
              <a:rPr lang="en-US" sz="2800"/>
              <a:t> (or </a:t>
            </a:r>
            <a:r>
              <a:rPr lang="en-US" sz="2800" b="1">
                <a:solidFill>
                  <a:srgbClr val="0070C0"/>
                </a:solidFill>
              </a:rPr>
              <a:t>rasterization</a:t>
            </a:r>
            <a:r>
              <a:rPr lang="en-US" sz="2800"/>
              <a:t>): take an image described in a </a:t>
            </a:r>
            <a:r>
              <a:rPr lang="en-US" sz="2800" u="sng">
                <a:solidFill>
                  <a:srgbClr val="0070C0"/>
                </a:solidFill>
              </a:rPr>
              <a:t>vector graphics</a:t>
            </a:r>
            <a:r>
              <a:rPr lang="en-US" sz="2800"/>
              <a:t> format (shapes) and converting it into a </a:t>
            </a:r>
            <a:r>
              <a:rPr lang="en-US" sz="2800" u="sng">
                <a:solidFill>
                  <a:srgbClr val="0070C0"/>
                </a:solidFill>
              </a:rPr>
              <a:t>raster image </a:t>
            </a:r>
            <a:r>
              <a:rPr lang="en-US" sz="2800"/>
              <a:t>(pixels or dots) for output on a video display or printer or for storage in a bitmap file format.</a:t>
            </a:r>
          </a:p>
          <a:p>
            <a:endParaRPr lang="en-US" sz="2800"/>
          </a:p>
          <a:p>
            <a:pPr marL="273050" lvl="1" indent="-273050">
              <a:buClr>
                <a:srgbClr val="0BD0D9"/>
              </a:buClr>
              <a:buSzPct val="95000"/>
            </a:pPr>
            <a:r>
              <a:rPr lang="en-US" sz="2800">
                <a:solidFill>
                  <a:srgbClr val="0070C0"/>
                </a:solidFill>
              </a:rPr>
              <a:t>Bitmaps</a:t>
            </a:r>
            <a:r>
              <a:rPr lang="en-US" sz="2800"/>
              <a:t> can be converted to vector images using </a:t>
            </a:r>
            <a:r>
              <a:rPr lang="en-US" sz="2800" u="sng"/>
              <a:t>autotracing </a:t>
            </a:r>
            <a:r>
              <a:rPr lang="en-US" sz="2800"/>
              <a:t>(difficult). </a:t>
            </a:r>
          </a:p>
          <a:p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9CB18-A872-4739-B625-EE88D5D41209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253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469900" y="1557338"/>
            <a:ext cx="771525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70C0"/>
                </a:solidFill>
                <a:latin typeface="+mn-lt"/>
              </a:rPr>
              <a:t>Vector images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use less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memory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space and have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smaller file size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as compared to bitmaps.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For the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Web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pages that use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vector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graphics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in plug-ins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download faster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and, when used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for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animation,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draw faster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than bitmaps.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406400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images versus bitmaps</a:t>
            </a:r>
          </a:p>
        </p:txBody>
      </p:sp>
    </p:spTree>
    <p:extLst>
      <p:ext uri="{BB962C8B-B14F-4D97-AF65-F5344CB8AC3E}">
        <p14:creationId xmlns:p14="http://schemas.microsoft.com/office/powerpoint/2010/main" val="2808103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Vector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images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cannot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be used for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photorealistic images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Vector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images may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require a plug-in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for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Web-based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display.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800" dirty="0">
              <a:solidFill>
                <a:srgbClr val="0070C0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Bitmaps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not easily scalable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resizable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>
                <a:solidFill>
                  <a:schemeClr val="tx2"/>
                </a:solidFill>
              </a:rPr>
              <a:t>Vector-drawn images versus bitmaps</a:t>
            </a:r>
          </a:p>
        </p:txBody>
      </p:sp>
    </p:spTree>
    <p:extLst>
      <p:ext uri="{BB962C8B-B14F-4D97-AF65-F5344CB8AC3E}">
        <p14:creationId xmlns:p14="http://schemas.microsoft.com/office/powerpoint/2010/main" val="781425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3470275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3-D drawing and rendering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3-D animation tools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Features of a 3-D application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Panoramas</a:t>
            </a:r>
          </a:p>
        </p:txBody>
      </p:sp>
      <p:sp>
        <p:nvSpPr>
          <p:cNvPr id="32772" name="Rectangle 1"/>
          <p:cNvSpPr>
            <a:spLocks noChangeArrowheads="1"/>
          </p:cNvSpPr>
          <p:nvPr/>
        </p:nvSpPr>
        <p:spPr bwMode="auto">
          <a:xfrm>
            <a:off x="708025" y="404813"/>
            <a:ext cx="349408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5000">
                <a:solidFill>
                  <a:schemeClr val="tx2"/>
                </a:solidFill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048259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65138" y="1087438"/>
            <a:ext cx="3276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3-D animation,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drawing, and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rendering 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tools include: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Daz3D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Form*Z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 err="1">
                <a:solidFill>
                  <a:schemeClr val="tx1"/>
                </a:solidFill>
                <a:latin typeface="+mn-lt"/>
              </a:rPr>
              <a:t>NewTek′s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Lightwave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Autodesk’s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Maya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Google’s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SketchUp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0"/>
            <a:ext cx="48768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3886200" y="5181600"/>
            <a:ext cx="480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latin typeface="Verdana" pitchFamily="32" charset="0"/>
                <a:ea typeface="MS Gothic" pitchFamily="49" charset="-128"/>
              </a:rPr>
              <a:t>3-D applications provide x, y, and z axes and adjustable perspective views.</a:t>
            </a: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552706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971550" y="1844675"/>
            <a:ext cx="6999288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Bitmaps/ raster images</a:t>
            </a:r>
          </a:p>
          <a:p>
            <a:pPr marL="857250" lvl="1" indent="-45720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“Painting program”</a:t>
            </a:r>
          </a:p>
          <a:p>
            <a:pPr marL="0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Vector-drawn graphics</a:t>
            </a:r>
          </a:p>
          <a:p>
            <a:pPr marL="857250" lvl="1" indent="-45720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“Drawing program”</a:t>
            </a:r>
          </a:p>
          <a:p>
            <a:pPr marL="0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739775" y="517525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101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Two Types of Still Images</a:t>
            </a:r>
            <a:endParaRPr lang="en-US" sz="3000" b="1" i="1" dirty="0">
              <a:solidFill>
                <a:srgbClr val="FFFFFF"/>
              </a:solidFill>
              <a:latin typeface="Verdana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53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Features of a 3-D application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Modeling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Placing all the elements into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3-D space.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Extruding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The shape of a plane surface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extends some distance.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Lathing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A profile of the shape is rotated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around a defined axis.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722367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16238" y="33338"/>
            <a:ext cx="3743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317922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Rendering - Use of intricate algorithms </a:t>
            </a:r>
            <a:b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</a:b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to apply user-specified effects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32432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35814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3888483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152717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Panoramic images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are created by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stitching together a sequence of photos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around a circle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adjusting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them into a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single seamless bitmap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660400" y="40481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Panoramas</a:t>
            </a:r>
          </a:p>
        </p:txBody>
      </p:sp>
    </p:spTree>
    <p:extLst>
      <p:ext uri="{BB962C8B-B14F-4D97-AF65-F5344CB8AC3E}">
        <p14:creationId xmlns:p14="http://schemas.microsoft.com/office/powerpoint/2010/main" val="3674895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Models used to specify color in computer terms are: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dirty="0">
                <a:solidFill>
                  <a:srgbClr val="0070C0"/>
                </a:solidFill>
                <a:latin typeface="+mn-lt"/>
              </a:rPr>
              <a:t>RGB model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– 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24-bit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methodology: color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is specified in terms of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blue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values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ranging from 0 to 255.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red (8 bits)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green (8 bits)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blue (8 bits)</a:t>
            </a:r>
          </a:p>
          <a:p>
            <a:pPr marL="91757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So,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24-bit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(a.k.a.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 true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)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color </a:t>
            </a:r>
          </a:p>
          <a:p>
            <a:pPr marL="917575" lvl="2" indent="-342900">
              <a:buFont typeface="Courier New" pitchFamily="49" charset="0"/>
              <a:buChar char="o"/>
              <a:defRPr/>
            </a:pPr>
            <a:r>
              <a:rPr lang="en-US" sz="2200" u="sng" dirty="0">
                <a:solidFill>
                  <a:schemeClr val="tx1"/>
                </a:solidFill>
                <a:latin typeface="+mn-lt"/>
              </a:rPr>
              <a:t>each pixel to be one of 2</a:t>
            </a:r>
            <a:r>
              <a:rPr lang="en-US" sz="2200" u="sng" baseline="30000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 (over 16 million) colors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. 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3266692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Color palettes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Palettes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mathematical tables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that define the color of pixels displayed on the screen.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Palettes are called “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color lookup tables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,” or CLUTs,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on the Macintosh.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The most common palettes are 1, 4, 8, 16, and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24-bit deep.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199511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918321-A4DF-4716-994D-C1E91FBB0AE0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  <p:pic>
        <p:nvPicPr>
          <p:cNvPr id="41987" name="Picture 2" descr="http://zend.lojcomm.com.br/workspace/img/palette-wt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549275"/>
            <a:ext cx="40862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2" descr="http://help.adobe.com/en_US/Director/11.5/UsingScripting/images/ct_color_palette_ch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549275"/>
            <a:ext cx="4721225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155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Dithering: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Dithering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is a process whereby the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color value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/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of each pixel is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changed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to the closest matching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color value in the target palette.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This is done using a mathematical algorithm.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1492180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4198938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655638" y="1989138"/>
            <a:ext cx="38100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Verdana" pitchFamily="32" charset="0"/>
              </a:rPr>
              <a:t>These images were </a:t>
            </a:r>
            <a:r>
              <a:rPr lang="en-US">
                <a:solidFill>
                  <a:srgbClr val="0070C0"/>
                </a:solidFill>
                <a:latin typeface="Verdana" pitchFamily="32" charset="0"/>
              </a:rPr>
              <a:t>dithered </a:t>
            </a:r>
            <a:r>
              <a:rPr lang="en-US">
                <a:latin typeface="Verdana" pitchFamily="32" charset="0"/>
              </a:rPr>
              <a:t>in Photoshop to best fit the </a:t>
            </a:r>
            <a:r>
              <a:rPr lang="en-US" u="sng">
                <a:latin typeface="Verdana" pitchFamily="32" charset="0"/>
              </a:rPr>
              <a:t>8-bit </a:t>
            </a:r>
            <a:r>
              <a:rPr lang="en-US">
                <a:latin typeface="Verdana" pitchFamily="32" charset="0"/>
              </a:rPr>
              <a:t>palettes of </a:t>
            </a:r>
            <a:r>
              <a:rPr lang="en-US" u="sng">
                <a:latin typeface="Verdana" pitchFamily="32" charset="0"/>
              </a:rPr>
              <a:t>GIF files </a:t>
            </a:r>
            <a:endParaRPr lang="en-US">
              <a:latin typeface="Verdana" pitchFamily="32" charset="0"/>
            </a:endParaRPr>
          </a:p>
          <a:p>
            <a:pPr eaLnBrk="1" hangingPunct="1"/>
            <a:endParaRPr lang="en-US">
              <a:latin typeface="Verdana" pitchFamily="32" charset="0"/>
            </a:endParaRPr>
          </a:p>
          <a:p>
            <a:pPr eaLnBrk="1" hangingPunct="1"/>
            <a:r>
              <a:rPr lang="en-US">
                <a:latin typeface="Verdana" pitchFamily="32" charset="0"/>
              </a:rPr>
              <a:t>Also shown are JPEG files compressed with highest and lowest quality and their actual file sizes. </a:t>
            </a:r>
          </a:p>
          <a:p>
            <a:pPr eaLnBrk="1" hangingPunct="1"/>
            <a:endParaRPr lang="en-US">
              <a:latin typeface="Verdana" pitchFamily="32" charset="0"/>
            </a:endParaRPr>
          </a:p>
          <a:p>
            <a:pPr eaLnBrk="1" hangingPunct="1"/>
            <a:r>
              <a:rPr lang="en-US">
                <a:latin typeface="Verdana" pitchFamily="32" charset="0"/>
              </a:rPr>
              <a:t>Note the subtle differences among palettes and systems, especially in the gradient blue background. 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457200" y="1309688"/>
            <a:ext cx="3609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Dithering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2665189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Macintosh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On the Macintosh, the most commonly used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format is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PICT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CA" sz="2000" dirty="0">
                <a:solidFill>
                  <a:schemeClr val="tx1"/>
                </a:solidFill>
              </a:rPr>
              <a:t>was developed by Apple Computer in 1984 as the native format for Macintosh graphics. 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PICT is a complicated and versatile format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developed by Apple.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Almost every image application on the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Macintosh can import or export PICT files.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CA" sz="2000" dirty="0">
                <a:solidFill>
                  <a:schemeClr val="tx1"/>
                </a:solidFill>
              </a:rPr>
              <a:t>current operating system, Mac OS X, Apple has replaced PICT by PDF. 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755650" y="325438"/>
            <a:ext cx="5805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2928920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bitmap is a simple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dots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color information. </a:t>
            </a: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smallest element of a bitmap is a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lvl="1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"put pixel of this color here";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684213" y="9525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916434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422275" y="127635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Windows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</a:pP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The most commonly used image file format on Windows is DIB, also known as BMP.</a:t>
            </a:r>
          </a:p>
          <a:p>
            <a:pPr lvl="2" eaLnBrk="1" hangingPunct="1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DIB stands for device-independent bitmaps.</a:t>
            </a:r>
          </a:p>
          <a:p>
            <a:pPr lvl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</a:pP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Bitmap formats used most often by Windows</a:t>
            </a:r>
            <a:b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</a:b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developers are: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BMP - A Windows bitmap file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TIFF - Extensively used in DTP (Desktop Publishing) packages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PCX - Used by MS-DOS paint software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None/>
            </a:pPr>
            <a:endParaRPr lang="en-US" sz="2200">
              <a:solidFill>
                <a:srgbClr val="006600"/>
              </a:solidFill>
              <a:latin typeface="Verdana" pitchFamily="32" charset="0"/>
              <a:ea typeface="MS Gothic" pitchFamily="49" charset="-128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11188" y="260350"/>
            <a:ext cx="58054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2010475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457200" y="130492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	Cross-platform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JPEG, GIF, and PNG – Most commonly used format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on the Web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Adobe PDF (Portable Document Format) – Manages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multimedia content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PSD, AI, CDR, DXF – Proprietary formats used by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applications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Initial Graphics Exchange Standard (IGS or IGES) –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Standard for transferring CAD drawings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None/>
              <a:defRPr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755650" y="288925"/>
            <a:ext cx="5805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3160195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0802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Uncompressed format –</a:t>
            </a:r>
            <a:br>
              <a:rPr lang="en-US" sz="3600" b="1" dirty="0"/>
            </a:br>
            <a:r>
              <a:rPr lang="en-US" sz="3600" b="1" dirty="0"/>
              <a:t> Raster Images /Bitmap</a:t>
            </a:r>
            <a:endParaRPr lang="en-US" sz="3600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389437"/>
          </a:xfrm>
        </p:spPr>
        <p:txBody>
          <a:bodyPr>
            <a:normAutofit/>
          </a:bodyPr>
          <a:lstStyle/>
          <a:p>
            <a:r>
              <a:rPr lang="en-US" dirty="0"/>
              <a:t>Uncompressed formats - </a:t>
            </a:r>
            <a:r>
              <a:rPr lang="en-US" u="sng" dirty="0">
                <a:solidFill>
                  <a:srgbClr val="FF0000"/>
                </a:solidFill>
              </a:rPr>
              <a:t>.bmp</a:t>
            </a:r>
            <a:r>
              <a:rPr lang="en-US" dirty="0"/>
              <a:t>, where the </a:t>
            </a:r>
            <a:r>
              <a:rPr lang="en-US" dirty="0" err="1"/>
              <a:t>colour</a:t>
            </a:r>
            <a:r>
              <a:rPr lang="en-US" dirty="0"/>
              <a:t> of every single pixel in the image is stored. </a:t>
            </a:r>
          </a:p>
          <a:p>
            <a:r>
              <a:rPr lang="en-US" dirty="0"/>
              <a:t>OK with small image, (e.g., 10000 pixels), but a typical resolution today is 1920x1080, which is 2073600 (over two million) pixels. </a:t>
            </a:r>
          </a:p>
          <a:p>
            <a:r>
              <a:rPr lang="en-US" dirty="0"/>
              <a:t>For practical use of large images compression is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DFE223-2C01-4579-8F88-4C21D8BCA351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32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27100"/>
          </a:xfrm>
        </p:spPr>
        <p:txBody>
          <a:bodyPr/>
          <a:lstStyle/>
          <a:p>
            <a:pPr marL="342900" indent="-342900"/>
            <a:r>
              <a:rPr lang="en-US" sz="4000" b="1"/>
              <a:t>Image File Types – GIF/PNG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229600" cy="43894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GIF</a:t>
            </a:r>
            <a:r>
              <a:rPr lang="en-US" dirty="0"/>
              <a:t>: Graphics Interchange Format, bitmap image format</a:t>
            </a:r>
          </a:p>
          <a:p>
            <a:r>
              <a:rPr lang="en-US" dirty="0">
                <a:solidFill>
                  <a:srgbClr val="FF0000"/>
                </a:solidFill>
              </a:rPr>
              <a:t>PNG</a:t>
            </a:r>
            <a:r>
              <a:rPr lang="en-US" dirty="0"/>
              <a:t>: Portable Networks Graphics, raster graphics format, an improved, non-patented replacement for GIF</a:t>
            </a:r>
          </a:p>
          <a:p>
            <a:r>
              <a:rPr lang="en-US" dirty="0"/>
              <a:t>These formats provide </a:t>
            </a:r>
            <a:r>
              <a:rPr lang="en-US" u="sng" dirty="0">
                <a:solidFill>
                  <a:srgbClr val="FF0000"/>
                </a:solidFill>
              </a:rPr>
              <a:t>lossless compression </a:t>
            </a:r>
            <a:r>
              <a:rPr lang="en-US" dirty="0"/>
              <a:t>and are great for images with </a:t>
            </a:r>
            <a:r>
              <a:rPr lang="en-US" u="sng" dirty="0">
                <a:solidFill>
                  <a:srgbClr val="0070C0"/>
                </a:solidFill>
              </a:rPr>
              <a:t>lots of solid </a:t>
            </a:r>
            <a:r>
              <a:rPr lang="en-US" u="sng" dirty="0" err="1">
                <a:solidFill>
                  <a:srgbClr val="0070C0"/>
                </a:solidFill>
              </a:rPr>
              <a:t>colours</a:t>
            </a:r>
            <a:r>
              <a:rPr lang="en-US" dirty="0"/>
              <a:t>, for example </a:t>
            </a:r>
            <a:r>
              <a:rPr lang="en-US" u="sng" dirty="0"/>
              <a:t>logos </a:t>
            </a:r>
            <a:r>
              <a:rPr lang="en-US" dirty="0"/>
              <a:t>or </a:t>
            </a:r>
            <a:r>
              <a:rPr lang="en-US" u="sng" dirty="0"/>
              <a:t>diagrams </a:t>
            </a:r>
            <a:r>
              <a:rPr lang="en-US" dirty="0"/>
              <a:t>or </a:t>
            </a:r>
            <a:r>
              <a:rPr lang="en-US" u="sng" dirty="0"/>
              <a:t>rasterized text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EB199-1B1E-49FD-9054-A5DF4E926EF9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5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23850" y="1279525"/>
            <a:ext cx="8229600" cy="48133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compression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algorithm</a:t>
            </a:r>
            <a:r>
              <a:rPr lang="en-US" sz="2400" dirty="0"/>
              <a:t> is more complicated than this, but can be understood as follows: </a:t>
            </a:r>
          </a:p>
          <a:p>
            <a:r>
              <a:rPr lang="en-US" sz="2400" dirty="0"/>
              <a:t>For each row </a:t>
            </a:r>
          </a:p>
          <a:p>
            <a:pPr lvl="1"/>
            <a:r>
              <a:rPr lang="en-US" dirty="0"/>
              <a:t>For each pixel </a:t>
            </a:r>
          </a:p>
          <a:p>
            <a:pPr lvl="2"/>
            <a:r>
              <a:rPr lang="en-US" dirty="0"/>
              <a:t>Record the </a:t>
            </a:r>
            <a:r>
              <a:rPr lang="en-US" dirty="0" err="1"/>
              <a:t>colour</a:t>
            </a:r>
            <a:r>
              <a:rPr lang="en-US" dirty="0"/>
              <a:t> of the pixel </a:t>
            </a:r>
          </a:p>
          <a:p>
            <a:pPr lvl="2"/>
            <a:r>
              <a:rPr lang="en-US" dirty="0"/>
              <a:t>Record the number of following pixels of the same </a:t>
            </a:r>
            <a:r>
              <a:rPr lang="en-US" dirty="0" err="1"/>
              <a:t>colour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Skip the number of pixels of the same </a:t>
            </a:r>
            <a:r>
              <a:rPr lang="en-US" dirty="0" err="1"/>
              <a:t>colour</a:t>
            </a:r>
            <a:r>
              <a:rPr lang="en-US" dirty="0"/>
              <a:t> </a:t>
            </a:r>
          </a:p>
          <a:p>
            <a:r>
              <a:rPr lang="en-US" sz="2400" dirty="0"/>
              <a:t>E.g., if the picture contains </a:t>
            </a:r>
            <a:r>
              <a:rPr lang="en-US" sz="2400" u="sng" dirty="0"/>
              <a:t>an area of the same color</a:t>
            </a:r>
            <a:r>
              <a:rPr lang="en-US" sz="2400" dirty="0"/>
              <a:t>, it can be </a:t>
            </a:r>
            <a:r>
              <a:rPr lang="en-US" sz="2400" dirty="0">
                <a:solidFill>
                  <a:srgbClr val="0070C0"/>
                </a:solidFill>
              </a:rPr>
              <a:t>compressed without loss </a:t>
            </a:r>
            <a:r>
              <a:rPr lang="en-US" sz="2400" dirty="0"/>
              <a:t>by saying "</a:t>
            </a:r>
            <a:r>
              <a:rPr lang="en-US" sz="2400" dirty="0">
                <a:solidFill>
                  <a:srgbClr val="FF0000"/>
                </a:solidFill>
              </a:rPr>
              <a:t>200 red dots</a:t>
            </a:r>
            <a:r>
              <a:rPr lang="en-US" sz="2400" dirty="0"/>
              <a:t>" instead of "red dot, red dot, ...(197 more times)..., red dot.“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Ineffective</a:t>
            </a:r>
            <a:r>
              <a:rPr lang="en-US" sz="2400" dirty="0"/>
              <a:t> for images with </a:t>
            </a:r>
            <a:r>
              <a:rPr lang="en-US" sz="2400" u="sng" dirty="0"/>
              <a:t>lots of </a:t>
            </a:r>
            <a:r>
              <a:rPr lang="en-US" sz="2400" u="sng" dirty="0" err="1"/>
              <a:t>colour</a:t>
            </a:r>
            <a:r>
              <a:rPr lang="en-US" sz="2400" u="sng" dirty="0"/>
              <a:t> change</a:t>
            </a:r>
            <a:r>
              <a:rPr lang="en-US" sz="2400" dirty="0"/>
              <a:t>, </a:t>
            </a:r>
            <a:r>
              <a:rPr lang="en-US" sz="2400" u="sng" dirty="0"/>
              <a:t>gradients</a:t>
            </a:r>
            <a:r>
              <a:rPr lang="en-US" sz="2400" dirty="0"/>
              <a:t>, or </a:t>
            </a:r>
            <a:r>
              <a:rPr lang="en-US" sz="2400" u="sng" dirty="0"/>
              <a:t>shadows </a:t>
            </a:r>
            <a:r>
              <a:rPr lang="en-US" sz="2400" dirty="0"/>
              <a:t>(for example photographs).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C2647-15F4-4004-A79D-CF5A288710DE}" type="slidenum">
              <a:rPr lang="en-CA" smtClean="0"/>
              <a:pPr>
                <a:defRPr/>
              </a:pPr>
              <a:t>44</a:t>
            </a:fld>
            <a:endParaRPr lang="en-CA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1663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GIF/PNG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53751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0825" y="1249363"/>
            <a:ext cx="8229600" cy="4813300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rgbClr val="0070C0"/>
                </a:solidFill>
              </a:rPr>
              <a:t>GIF</a:t>
            </a:r>
            <a:r>
              <a:rPr lang="en-US"/>
              <a:t> is an old format, limitation of a </a:t>
            </a:r>
            <a:r>
              <a:rPr lang="en-US">
                <a:solidFill>
                  <a:srgbClr val="FF0000"/>
                </a:solidFill>
              </a:rPr>
              <a:t>256 colour palette</a:t>
            </a:r>
            <a:r>
              <a:rPr lang="en-US"/>
              <a:t>. </a:t>
            </a:r>
          </a:p>
          <a:p>
            <a:r>
              <a:rPr lang="en-US">
                <a:solidFill>
                  <a:srgbClr val="0070C0"/>
                </a:solidFill>
              </a:rPr>
              <a:t>PNG</a:t>
            </a:r>
            <a:r>
              <a:rPr lang="en-US"/>
              <a:t> is a newer format, with </a:t>
            </a:r>
            <a:r>
              <a:rPr lang="en-US" u="sng"/>
              <a:t>same benefits </a:t>
            </a:r>
            <a:r>
              <a:rPr lang="en-US"/>
              <a:t>as </a:t>
            </a:r>
            <a:r>
              <a:rPr lang="en-US" u="sng"/>
              <a:t>GIF</a:t>
            </a:r>
            <a:r>
              <a:rPr lang="en-US"/>
              <a:t>, but more flexibility. </a:t>
            </a:r>
          </a:p>
          <a:p>
            <a:r>
              <a:rPr lang="en-US">
                <a:solidFill>
                  <a:srgbClr val="0070C0"/>
                </a:solidFill>
              </a:rPr>
              <a:t>PNG can </a:t>
            </a:r>
            <a:r>
              <a:rPr lang="en-US"/>
              <a:t>have a </a:t>
            </a:r>
            <a:r>
              <a:rPr lang="en-US" u="sng"/>
              <a:t>paletted</a:t>
            </a:r>
            <a:r>
              <a:rPr lang="en-US"/>
              <a:t> or </a:t>
            </a:r>
            <a:r>
              <a:rPr lang="en-US" u="sng"/>
              <a:t>grayscale</a:t>
            </a:r>
            <a:r>
              <a:rPr lang="en-US"/>
              <a:t> or </a:t>
            </a:r>
            <a:r>
              <a:rPr lang="en-US" u="sng"/>
              <a:t>true colour </a:t>
            </a:r>
            <a:r>
              <a:rPr lang="en-US"/>
              <a:t>PNG file. </a:t>
            </a:r>
          </a:p>
          <a:p>
            <a:r>
              <a:rPr lang="en-US"/>
              <a:t> drawbacks of </a:t>
            </a:r>
            <a:r>
              <a:rPr lang="en-US">
                <a:solidFill>
                  <a:srgbClr val="0070C0"/>
                </a:solidFill>
              </a:rPr>
              <a:t>PNG</a:t>
            </a:r>
            <a:r>
              <a:rPr lang="en-US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It does not support animation like GIF (it can, but only Firefox seems to support it, unlike GIF animation which is supported by every browser). 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It has some support issues with older browsers like IE6. 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Thirdly, important software like Photoshop have very poor implementation of the format.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74BB80-3A10-41CC-90CE-DC617262ECD1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1663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GIF/PNG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48751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229600" cy="4389437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JPEG</a:t>
            </a:r>
            <a:r>
              <a:rPr lang="en-US"/>
              <a:t>: Joint Photographic Experts Group, .jpg, .jpeg</a:t>
            </a:r>
          </a:p>
          <a:p>
            <a:r>
              <a:rPr lang="en-US"/>
              <a:t>This format provides </a:t>
            </a:r>
            <a:r>
              <a:rPr lang="en-US">
                <a:solidFill>
                  <a:srgbClr val="FF0000"/>
                </a:solidFill>
              </a:rPr>
              <a:t>lossy compression </a:t>
            </a:r>
            <a:r>
              <a:rPr lang="en-US"/>
              <a:t>that is very </a:t>
            </a:r>
            <a:r>
              <a:rPr lang="en-US" u="sng"/>
              <a:t>good for images </a:t>
            </a:r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lots of colour variation </a:t>
            </a:r>
            <a:r>
              <a:rPr lang="en-US"/>
              <a:t>such as </a:t>
            </a:r>
            <a:r>
              <a:rPr lang="en-US" u="sng"/>
              <a:t>photographs</a:t>
            </a:r>
            <a:r>
              <a:rPr lang="en-US"/>
              <a:t>. </a:t>
            </a:r>
          </a:p>
          <a:p>
            <a:r>
              <a:rPr lang="en-US"/>
              <a:t>You can </a:t>
            </a:r>
            <a:r>
              <a:rPr lang="en-US" u="sng"/>
              <a:t>compress a JPEG </a:t>
            </a:r>
            <a:r>
              <a:rPr lang="en-US"/>
              <a:t>file more or less depending how high the quality is set to. </a:t>
            </a:r>
          </a:p>
          <a:p>
            <a:r>
              <a:rPr lang="en-US"/>
              <a:t>In a way this is similar to paletting where you drop the number of colours, but here the result is a </a:t>
            </a:r>
            <a:r>
              <a:rPr lang="en-US" u="sng"/>
              <a:t>choppier image for lower quality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C9091-6B0E-4624-B5B0-68EA138EE8CA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79438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JPEG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8323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Lossy or lossless</a:t>
            </a:r>
            <a:endParaRPr lang="en-US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many cases it is </a:t>
            </a:r>
            <a:r>
              <a:rPr lang="en-US" u="sng"/>
              <a:t>advantageous </a:t>
            </a:r>
            <a:r>
              <a:rPr lang="en-US"/>
              <a:t>to make a </a:t>
            </a:r>
            <a:r>
              <a:rPr lang="en-US">
                <a:solidFill>
                  <a:srgbClr val="FF0000"/>
                </a:solidFill>
              </a:rPr>
              <a:t>master lossless file</a:t>
            </a:r>
            <a:r>
              <a:rPr lang="en-US"/>
              <a:t> that can then be used to produce </a:t>
            </a:r>
            <a:r>
              <a:rPr lang="en-US">
                <a:solidFill>
                  <a:srgbClr val="0070C0"/>
                </a:solidFill>
              </a:rPr>
              <a:t>compressed files </a:t>
            </a:r>
            <a:r>
              <a:rPr lang="en-US"/>
              <a:t>for different purposes; </a:t>
            </a:r>
          </a:p>
          <a:p>
            <a:r>
              <a:rPr lang="en-US"/>
              <a:t>for example, a </a:t>
            </a:r>
            <a:r>
              <a:rPr lang="en-US" u="sng">
                <a:solidFill>
                  <a:srgbClr val="0070C0"/>
                </a:solidFill>
              </a:rPr>
              <a:t>multi-megabyte file</a:t>
            </a:r>
            <a:r>
              <a:rPr lang="en-US" u="sng"/>
              <a:t> </a:t>
            </a:r>
            <a:r>
              <a:rPr lang="en-US"/>
              <a:t>can be used at full size to produce a </a:t>
            </a:r>
            <a:r>
              <a:rPr lang="en-US" u="sng">
                <a:solidFill>
                  <a:srgbClr val="0070C0"/>
                </a:solidFill>
              </a:rPr>
              <a:t>full-page advertisement </a:t>
            </a:r>
            <a:r>
              <a:rPr lang="en-US"/>
              <a:t>in a glossy magazine, and a </a:t>
            </a:r>
            <a:r>
              <a:rPr lang="en-US">
                <a:solidFill>
                  <a:srgbClr val="FF0000"/>
                </a:solidFill>
              </a:rPr>
              <a:t>10 kilobyte lossy copy </a:t>
            </a:r>
            <a:r>
              <a:rPr lang="en-US"/>
              <a:t>can be made for a </a:t>
            </a:r>
            <a:r>
              <a:rPr lang="en-US">
                <a:solidFill>
                  <a:srgbClr val="FF0000"/>
                </a:solidFill>
              </a:rPr>
              <a:t>small image on a web page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9E21D-C7A2-4E22-9875-16DC91D6F935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54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23850" y="620713"/>
            <a:ext cx="8229600" cy="855662"/>
          </a:xfrm>
        </p:spPr>
        <p:txBody>
          <a:bodyPr/>
          <a:lstStyle/>
          <a:p>
            <a:r>
              <a:rPr lang="en-US" b="1"/>
              <a:t>Lossy versus lossless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28775"/>
            <a:ext cx="8229600" cy="438943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advantage </a:t>
            </a:r>
            <a:r>
              <a:rPr lang="en-US" dirty="0"/>
              <a:t>of </a:t>
            </a:r>
            <a:r>
              <a:rPr lang="en-US" dirty="0" err="1">
                <a:solidFill>
                  <a:srgbClr val="0070C0"/>
                </a:solidFill>
              </a:rPr>
              <a:t>lossy</a:t>
            </a:r>
            <a:r>
              <a:rPr lang="en-US" dirty="0"/>
              <a:t> methods over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lossless </a:t>
            </a:r>
            <a:r>
              <a:rPr lang="en-US" dirty="0"/>
              <a:t>methods is that in some cases a </a:t>
            </a:r>
            <a:r>
              <a:rPr lang="en-US" dirty="0" err="1">
                <a:solidFill>
                  <a:srgbClr val="0070C0"/>
                </a:solidFill>
              </a:rPr>
              <a:t>lossy</a:t>
            </a:r>
            <a:r>
              <a:rPr lang="en-US" dirty="0"/>
              <a:t> method can produce a </a:t>
            </a:r>
            <a:r>
              <a:rPr lang="en-US" u="sng" dirty="0"/>
              <a:t>much smaller </a:t>
            </a:r>
            <a:r>
              <a:rPr lang="en-US" dirty="0"/>
              <a:t>compressed file than any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lossless </a:t>
            </a:r>
            <a:r>
              <a:rPr lang="en-US" dirty="0"/>
              <a:t>method, while still meeting the requirements of the application.</a:t>
            </a:r>
          </a:p>
          <a:p>
            <a:pPr>
              <a:defRPr/>
            </a:pPr>
            <a:r>
              <a:rPr lang="en-US" dirty="0" err="1"/>
              <a:t>Lossy</a:t>
            </a:r>
            <a:r>
              <a:rPr lang="en-US" dirty="0"/>
              <a:t> methods are most often used for compressing sound, images or videos. </a:t>
            </a:r>
          </a:p>
          <a:p>
            <a:pPr>
              <a:defRPr/>
            </a:pPr>
            <a:r>
              <a:rPr lang="en-US" dirty="0"/>
              <a:t>human interpretation, the mind can easily "fill in the blanks" or see past very minor errors or inconsistencies – ideally </a:t>
            </a:r>
            <a:r>
              <a:rPr lang="en-US" dirty="0" err="1"/>
              <a:t>lossy</a:t>
            </a:r>
            <a:r>
              <a:rPr lang="en-US" dirty="0"/>
              <a:t> compression is </a:t>
            </a:r>
            <a:r>
              <a:rPr lang="en-US" dirty="0">
                <a:hlinkClick r:id="rId2" tooltip="Transparency (data compression)"/>
              </a:rPr>
              <a:t>transparent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9F13B-E60B-4EFA-911E-4195CD9F349B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39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923925"/>
          </a:xfrm>
        </p:spPr>
        <p:txBody>
          <a:bodyPr/>
          <a:lstStyle/>
          <a:p>
            <a:r>
              <a:rPr lang="en-US" sz="3600"/>
              <a:t>Transparency in Data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Is the ideal result of </a:t>
            </a:r>
            <a:r>
              <a:rPr lang="en-US" dirty="0" err="1"/>
              <a:t>lossy</a:t>
            </a:r>
            <a:r>
              <a:rPr lang="en-US" dirty="0"/>
              <a:t> data compression.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a </a:t>
            </a:r>
            <a:r>
              <a:rPr lang="en-US" dirty="0" err="1"/>
              <a:t>lossy</a:t>
            </a:r>
            <a:r>
              <a:rPr lang="en-US" dirty="0"/>
              <a:t> compressed result is perceptually </a:t>
            </a:r>
            <a:r>
              <a:rPr lang="en-US" u="sng" dirty="0"/>
              <a:t>indistinguishable</a:t>
            </a:r>
            <a:r>
              <a:rPr lang="en-US" dirty="0"/>
              <a:t> from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uncompressed input</a:t>
            </a:r>
            <a:r>
              <a:rPr lang="en-US" dirty="0"/>
              <a:t>, then the compression can be declared to be </a:t>
            </a:r>
            <a:r>
              <a:rPr lang="en-US" i="1" dirty="0">
                <a:solidFill>
                  <a:srgbClr val="0070C0"/>
                </a:solidFill>
              </a:rPr>
              <a:t>transparent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73AAF7-12FE-4971-A191-FC4318E41A96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94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Bitmaps are an image format suited for creation of: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Photo-realistic images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Complex drawings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Images that require fine detail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261938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181884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Compression ratio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rgbClr val="0070C0"/>
                </a:solidFill>
              </a:rPr>
              <a:t>Compression ratio</a:t>
            </a:r>
            <a:r>
              <a:rPr lang="en-US" sz="2400" dirty="0"/>
              <a:t>: the size of the compressed file compared to that of the uncompressed file.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Compression ratio </a:t>
            </a:r>
            <a:r>
              <a:rPr lang="en-US" sz="2400" dirty="0"/>
              <a:t>for </a:t>
            </a:r>
            <a:r>
              <a:rPr lang="en-US" sz="2400" dirty="0" err="1"/>
              <a:t>lossy</a:t>
            </a:r>
            <a:r>
              <a:rPr lang="en-US" sz="2400" dirty="0"/>
              <a:t> </a:t>
            </a:r>
            <a:r>
              <a:rPr lang="en-US" sz="2400" u="sng" dirty="0"/>
              <a:t>video</a:t>
            </a:r>
            <a:r>
              <a:rPr lang="en-US" sz="2400" dirty="0"/>
              <a:t> codecs is nearly always </a:t>
            </a:r>
            <a:r>
              <a:rPr lang="en-US" sz="2400" u="sng" dirty="0"/>
              <a:t>far superior </a:t>
            </a:r>
            <a:r>
              <a:rPr lang="en-US" sz="2400" dirty="0"/>
              <a:t>to that of the </a:t>
            </a:r>
            <a:r>
              <a:rPr lang="en-US" sz="2400" u="sng" dirty="0"/>
              <a:t>audio</a:t>
            </a:r>
            <a:r>
              <a:rPr lang="en-US" sz="2400" dirty="0"/>
              <a:t> and </a:t>
            </a:r>
            <a:r>
              <a:rPr lang="en-US" sz="2400" u="sng" dirty="0"/>
              <a:t>still-image</a:t>
            </a:r>
            <a:r>
              <a:rPr lang="en-US" sz="2400" dirty="0"/>
              <a:t> equivalents.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Video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can be compressed immensely (e.g</a:t>
            </a:r>
            <a:r>
              <a:rPr lang="en-US" sz="2400" u="sng" dirty="0"/>
              <a:t>. 100:1</a:t>
            </a:r>
            <a:r>
              <a:rPr lang="en-US" sz="2400" dirty="0"/>
              <a:t>) with little visible quality loss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Audio </a:t>
            </a:r>
            <a:r>
              <a:rPr lang="en-US" sz="2400" dirty="0"/>
              <a:t>can often be compressed at </a:t>
            </a:r>
            <a:r>
              <a:rPr lang="en-US" sz="2400" u="sng" dirty="0"/>
              <a:t>10:1 </a:t>
            </a:r>
            <a:r>
              <a:rPr lang="en-US" sz="2400" dirty="0"/>
              <a:t>with imperceptible loss of quality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Still images </a:t>
            </a:r>
            <a:r>
              <a:rPr lang="en-US" sz="2400" dirty="0"/>
              <a:t>are often </a:t>
            </a:r>
            <a:r>
              <a:rPr lang="en-US" sz="2400" dirty="0" err="1"/>
              <a:t>lossily</a:t>
            </a:r>
            <a:r>
              <a:rPr lang="en-US" sz="2400"/>
              <a:t> compressed at </a:t>
            </a:r>
            <a:r>
              <a:rPr lang="en-US" sz="2400" u="sng"/>
              <a:t>10:1,</a:t>
            </a:r>
            <a:r>
              <a:rPr lang="en-US" sz="2400"/>
              <a:t> as with audio, but the </a:t>
            </a:r>
            <a:r>
              <a:rPr lang="en-US" sz="2400" u="sng"/>
              <a:t>quality loss </a:t>
            </a:r>
            <a:r>
              <a:rPr lang="en-US" sz="2400"/>
              <a:t>is </a:t>
            </a:r>
            <a:r>
              <a:rPr lang="en-US" sz="2400" u="sng"/>
              <a:t>more noticeable</a:t>
            </a:r>
            <a:r>
              <a:rPr lang="en-US" sz="2400"/>
              <a:t>, especially on closer inspection</a:t>
            </a:r>
            <a:r>
              <a:rPr lang="en-US" sz="2400" smtClean="0"/>
              <a:t>. 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78B3C-B32A-45CC-8876-44C672E98B93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597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Convert Between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F899A1-2F94-4E60-8555-95631A93309A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8049"/>
            <a:ext cx="8229600" cy="452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00810"/>
            <a:ext cx="669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https://</a:t>
            </a:r>
            <a:r>
              <a:rPr lang="en-US" dirty="0" err="1"/>
              <a:t>www.sitepoint.com</a:t>
            </a:r>
            <a:r>
              <a:rPr lang="en-US" dirty="0"/>
              <a:t>/gif-</a:t>
            </a:r>
            <a:r>
              <a:rPr lang="en-US" dirty="0" err="1"/>
              <a:t>png</a:t>
            </a:r>
            <a:r>
              <a:rPr lang="en-US" dirty="0"/>
              <a:t>-jpg-which-one-to-use/</a:t>
            </a:r>
          </a:p>
        </p:txBody>
      </p:sp>
    </p:spTree>
    <p:extLst>
      <p:ext uri="{BB962C8B-B14F-4D97-AF65-F5344CB8AC3E}">
        <p14:creationId xmlns:p14="http://schemas.microsoft.com/office/powerpoint/2010/main" val="2251214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en-US" dirty="0"/>
              <a:t>Audio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5DCE7-A96C-4EB4-A8AF-6A2B3D2C147E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0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829550" cy="2942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FF0000"/>
                </a:solidFill>
              </a:rPr>
              <a:t>Thank you!</a:t>
            </a:r>
            <a:endParaRPr lang="en-US" sz="9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457200" y="126682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Bitmapped images are known as </a:t>
            </a:r>
            <a:r>
              <a:rPr lang="en-US" u="sng" dirty="0">
                <a:solidFill>
                  <a:srgbClr val="0070C0"/>
                </a:solidFill>
                <a:latin typeface="+mn-lt"/>
              </a:rPr>
              <a:t>paint graphics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A bitmap is made up of individual dots or picture elements known as </a:t>
            </a:r>
            <a:r>
              <a:rPr lang="en-US" u="sng" dirty="0">
                <a:solidFill>
                  <a:srgbClr val="0070C0"/>
                </a:solidFill>
                <a:latin typeface="+mn-lt"/>
              </a:rPr>
              <a:t>pixels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or 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pels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39725" lvl="1" indent="-339725" eaLnBrk="1" hangingPunct="1">
              <a:spcBef>
                <a:spcPts val="6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Bitmapped images can have varying bit and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color depths.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3743325"/>
            <a:ext cx="62865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067934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2209800" y="4648200"/>
            <a:ext cx="4724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1250"/>
              </a:spcBef>
            </a:pPr>
            <a:r>
              <a:rPr lang="en-US" sz="2000">
                <a:solidFill>
                  <a:srgbClr val="FFFFFF"/>
                </a:solidFill>
                <a:latin typeface="Verdana" pitchFamily="32" charset="0"/>
                <a:ea typeface="MS Gothic" pitchFamily="49" charset="-128"/>
              </a:rPr>
              <a:t>Available binary Combinations for Describing a Color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457200" y="3086100"/>
            <a:ext cx="19812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24 bits depth.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Millions of colors.</a:t>
            </a:r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2590800" y="3086100"/>
            <a:ext cx="2057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Adaptive palette of 256 colors.</a:t>
            </a:r>
          </a:p>
        </p:txBody>
      </p:sp>
      <p:sp>
        <p:nvSpPr>
          <p:cNvPr id="11276" name="Text Box 11"/>
          <p:cNvSpPr txBox="1">
            <a:spLocks noChangeArrowheads="1"/>
          </p:cNvSpPr>
          <p:nvPr/>
        </p:nvSpPr>
        <p:spPr bwMode="auto">
          <a:xfrm>
            <a:off x="4724400" y="3086100"/>
            <a:ext cx="2133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Macintosh palette of 256 colors.</a:t>
            </a:r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6858000" y="3086100"/>
            <a:ext cx="2133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4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16 colors.</a:t>
            </a:r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1295400" y="5638800"/>
            <a:ext cx="22860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8-bit gray-scale.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256 shades of gray.</a:t>
            </a:r>
          </a:p>
        </p:txBody>
      </p:sp>
      <p:sp>
        <p:nvSpPr>
          <p:cNvPr id="11279" name="Text Box 14"/>
          <p:cNvSpPr txBox="1">
            <a:spLocks noChangeArrowheads="1"/>
          </p:cNvSpPr>
          <p:nvPr/>
        </p:nvSpPr>
        <p:spPr bwMode="auto">
          <a:xfrm>
            <a:off x="3657600" y="5638800"/>
            <a:ext cx="2209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4-bit gray-scale.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16 shades of gray.</a:t>
            </a:r>
          </a:p>
        </p:txBody>
      </p:sp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5943600" y="5638800"/>
            <a:ext cx="2209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1-bit.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Two colors, black and white.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438271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Bitmaps can be inserted by: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Using clip art galleries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Using bitmap software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Capturing and editing images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Scanning images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770837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77838" y="1524000"/>
            <a:ext cx="82280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Using clip art galleries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sz="2200" i="1" dirty="0">
                <a:solidFill>
                  <a:srgbClr val="0070C0"/>
                </a:solidFill>
                <a:latin typeface="+mn-lt"/>
              </a:rPr>
              <a:t>clip art gallery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is an assortment of graphics, photographs, sound, and video.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Clip art is a popular alternative for users who do not want to create their own images.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327705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23473</TotalTime>
  <Words>2608</Words>
  <Application>Microsoft Office PowerPoint</Application>
  <PresentationFormat>On-screen Show (4:3)</PresentationFormat>
  <Paragraphs>343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MS Gothic</vt:lpstr>
      <vt:lpstr>ＭＳ Ｐゴシック</vt:lpstr>
      <vt:lpstr>Arial</vt:lpstr>
      <vt:lpstr>Arial Black</vt:lpstr>
      <vt:lpstr>Calibri</vt:lpstr>
      <vt:lpstr>Courier New</vt:lpstr>
      <vt:lpstr>Times New Roman</vt:lpstr>
      <vt:lpstr>Verdana</vt:lpstr>
      <vt:lpstr>Wingdings</vt:lpstr>
      <vt:lpstr>Wingdings 2</vt:lpstr>
      <vt:lpstr>Office Theme</vt:lpstr>
      <vt:lpstr>BTH645 - Multimedia Elements for User Interfaces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Vector-based drawing programs</vt:lpstr>
      <vt:lpstr>PowerPoint Presentation</vt:lpstr>
      <vt:lpstr>PowerPoint Presentation</vt:lpstr>
      <vt:lpstr>PowerPoint Presentation</vt:lpstr>
      <vt:lpstr> Some Terms</vt:lpstr>
      <vt:lpstr> Some Terms</vt:lpstr>
      <vt:lpstr>PowerPoint Presentation</vt:lpstr>
      <vt:lpstr> Some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Uncompressed format –  Raster Images /Bitmap</vt:lpstr>
      <vt:lpstr>Image File Types – GIF/PNG</vt:lpstr>
      <vt:lpstr>PowerPoint Presentation</vt:lpstr>
      <vt:lpstr>PowerPoint Presentation</vt:lpstr>
      <vt:lpstr>PowerPoint Presentation</vt:lpstr>
      <vt:lpstr>Lossy or lossless</vt:lpstr>
      <vt:lpstr>Lossy versus lossless</vt:lpstr>
      <vt:lpstr>Transparency in Data Compression</vt:lpstr>
      <vt:lpstr>Compression ratio</vt:lpstr>
      <vt:lpstr>Convert Between Types</vt:lpstr>
      <vt:lpstr>Next week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Rebecca.Isowa</dc:creator>
  <cp:lastModifiedBy>Sunny Shi</cp:lastModifiedBy>
  <cp:revision>453</cp:revision>
  <cp:lastPrinted>2014-12-15T14:00:04Z</cp:lastPrinted>
  <dcterms:created xsi:type="dcterms:W3CDTF">2012-08-23T18:09:37Z</dcterms:created>
  <dcterms:modified xsi:type="dcterms:W3CDTF">2021-01-28T16:05:37Z</dcterms:modified>
</cp:coreProperties>
</file>